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9" r:id="rId9"/>
    <p:sldId id="293" r:id="rId10"/>
    <p:sldId id="270" r:id="rId11"/>
    <p:sldId id="294" r:id="rId12"/>
    <p:sldId id="262" r:id="rId13"/>
    <p:sldId id="263" r:id="rId14"/>
    <p:sldId id="265" r:id="rId15"/>
    <p:sldId id="272" r:id="rId16"/>
    <p:sldId id="276" r:id="rId17"/>
    <p:sldId id="285" r:id="rId18"/>
    <p:sldId id="273" r:id="rId19"/>
    <p:sldId id="280" r:id="rId20"/>
    <p:sldId id="281" r:id="rId21"/>
    <p:sldId id="286" r:id="rId22"/>
    <p:sldId id="287" r:id="rId23"/>
    <p:sldId id="277" r:id="rId24"/>
    <p:sldId id="279" r:id="rId25"/>
    <p:sldId id="282" r:id="rId26"/>
    <p:sldId id="283" r:id="rId27"/>
    <p:sldId id="295" r:id="rId28"/>
    <p:sldId id="291" r:id="rId29"/>
    <p:sldId id="292" r:id="rId30"/>
    <p:sldId id="288" r:id="rId31"/>
    <p:sldId id="290" r:id="rId32"/>
  </p:sldIdLst>
  <p:sldSz cx="9144000" cy="5143500" type="screen16x9"/>
  <p:notesSz cx="6858000" cy="9144000"/>
  <p:embeddedFontLst>
    <p:embeddedFont>
      <p:font typeface="Crimson Text" panose="020B0604020202020204" charset="0"/>
      <p:regular r:id="rId34"/>
      <p:bold r:id="rId35"/>
      <p:italic r:id="rId36"/>
      <p:boldItalic r:id="rId37"/>
    </p:embeddedFont>
    <p:embeddedFont>
      <p:font typeface="Josefin Sans" pitchFamily="2" charset="-94"/>
      <p:regular r:id="rId38"/>
      <p:bold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Mako" panose="020B0604020202020204" charset="-94"/>
      <p:regular r:id="rId44"/>
    </p:embeddedFont>
    <p:embeddedFont>
      <p:font typeface="Merriweather Light" panose="00000400000000000000" pitchFamily="2" charset="-94"/>
      <p:regular r:id="rId45"/>
      <p:bold r:id="rId46"/>
      <p:italic r:id="rId47"/>
      <p:boldItalic r:id="rId48"/>
    </p:embeddedFont>
    <p:embeddedFont>
      <p:font typeface="Montserrat" panose="00000500000000000000" pitchFamily="2" charset="-94"/>
      <p:regular r:id="rId49"/>
      <p:bold r:id="rId50"/>
      <p:italic r:id="rId51"/>
      <p:bold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Open Sans SemiBold" panose="020B0706030804020204" pitchFamily="34" charset="0"/>
      <p:regular r:id="rId57"/>
      <p:bold r:id="rId58"/>
      <p:italic r:id="rId59"/>
      <p:boldItalic r:id="rId60"/>
    </p:embeddedFont>
    <p:embeddedFont>
      <p:font typeface="Roboto Mono" panose="00000009000000000000" pitchFamily="49" charset="0"/>
      <p:regular r:id="rId61"/>
      <p:bold r:id="rId62"/>
      <p:italic r:id="rId63"/>
      <p:boldItalic r:id="rId64"/>
    </p:embeddedFont>
    <p:embeddedFont>
      <p:font typeface="Russo One" panose="020B0604020202020204" charset="0"/>
      <p:regular r:id="rId65"/>
    </p:embeddedFont>
    <p:embeddedFont>
      <p:font typeface="Vidaloka" panose="020B060402020202020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139F91-D538-41D4-84CC-0AECA6D04571}">
  <a:tblStyle styleId="{3C139F91-D538-41D4-84CC-0AECA6D04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A369B6-7282-44E2-9D49-5BA5BAA2A3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font" Target="fonts/font33.fntdata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51b5e4d7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051b5e4d7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85905741-C15B-BF01-8FED-E108D3A5F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51b5e4d73_0_32:notes">
            <a:extLst>
              <a:ext uri="{FF2B5EF4-FFF2-40B4-BE49-F238E27FC236}">
                <a16:creationId xmlns:a16="http://schemas.microsoft.com/office/drawing/2014/main" id="{3712530B-E952-2479-597D-37F439865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051b5e4d73_0_32:notes">
            <a:extLst>
              <a:ext uri="{FF2B5EF4-FFF2-40B4-BE49-F238E27FC236}">
                <a16:creationId xmlns:a16="http://schemas.microsoft.com/office/drawing/2014/main" id="{909CBDA7-43AA-0601-FEF3-B405E94238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03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051b5e4d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051b5e4d7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051b5e4d7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051b5e4d7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051b5e4d7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051b5e4d7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051b5e4d7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051b5e4d7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051b5e4d7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051b5e4d7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5738ee006e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5738ee006e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051b5e4d7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051b5e4d7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051b5e4d7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051b5e4d7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51b5e4d7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51b5e4d7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051b5e4d7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051b5e4d7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5738ee006e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5738ee006e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5738ee006e_4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5738ee006e_4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051b5e4d7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051b5e4d7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051b5e4d7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051b5e4d7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738ee006e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5738ee006e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051b5e4d7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051b5e4d7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>
          <a:extLst>
            <a:ext uri="{FF2B5EF4-FFF2-40B4-BE49-F238E27FC236}">
              <a16:creationId xmlns:a16="http://schemas.microsoft.com/office/drawing/2014/main" id="{DC3B4714-F43C-9375-B423-35ED632CE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051b5e4d73_0_88:notes">
            <a:extLst>
              <a:ext uri="{FF2B5EF4-FFF2-40B4-BE49-F238E27FC236}">
                <a16:creationId xmlns:a16="http://schemas.microsoft.com/office/drawing/2014/main" id="{59F891A0-D135-0F51-62D5-A357DE6E92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051b5e4d73_0_88:notes">
            <a:extLst>
              <a:ext uri="{FF2B5EF4-FFF2-40B4-BE49-F238E27FC236}">
                <a16:creationId xmlns:a16="http://schemas.microsoft.com/office/drawing/2014/main" id="{0ED2EFA3-735B-F0C0-B09E-298ACA9C2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08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>
          <a:extLst>
            <a:ext uri="{FF2B5EF4-FFF2-40B4-BE49-F238E27FC236}">
              <a16:creationId xmlns:a16="http://schemas.microsoft.com/office/drawing/2014/main" id="{52C4CD46-A5AF-210A-C52A-C31460D6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5738ee006e_4_20:notes">
            <a:extLst>
              <a:ext uri="{FF2B5EF4-FFF2-40B4-BE49-F238E27FC236}">
                <a16:creationId xmlns:a16="http://schemas.microsoft.com/office/drawing/2014/main" id="{46CD50F0-3548-BC25-7587-DF189E3C3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5738ee006e_4_20:notes">
            <a:extLst>
              <a:ext uri="{FF2B5EF4-FFF2-40B4-BE49-F238E27FC236}">
                <a16:creationId xmlns:a16="http://schemas.microsoft.com/office/drawing/2014/main" id="{41A62E4B-27DD-D360-8806-AD115C1F13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823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>
          <a:extLst>
            <a:ext uri="{FF2B5EF4-FFF2-40B4-BE49-F238E27FC236}">
              <a16:creationId xmlns:a16="http://schemas.microsoft.com/office/drawing/2014/main" id="{79DD8438-0252-74C2-F9B8-D3BFD810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5738ee006e_4_20:notes">
            <a:extLst>
              <a:ext uri="{FF2B5EF4-FFF2-40B4-BE49-F238E27FC236}">
                <a16:creationId xmlns:a16="http://schemas.microsoft.com/office/drawing/2014/main" id="{909BC78B-079A-B983-6318-0949E19A4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5738ee006e_4_20:notes">
            <a:extLst>
              <a:ext uri="{FF2B5EF4-FFF2-40B4-BE49-F238E27FC236}">
                <a16:creationId xmlns:a16="http://schemas.microsoft.com/office/drawing/2014/main" id="{AEFB5814-6333-A06E-02A7-FEE73DE20D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8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051b5e4d7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051b5e4d7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5738ee006e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5738ee006e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51b5e4d7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051b5e4d7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051b5e4d7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051b5e4d7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738ee006e_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5738ee006e_4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738ee006e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738ee006e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5738ee006e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5738ee006e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051b5e4d7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051b5e4d7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>
          <a:extLst>
            <a:ext uri="{FF2B5EF4-FFF2-40B4-BE49-F238E27FC236}">
              <a16:creationId xmlns:a16="http://schemas.microsoft.com/office/drawing/2014/main" id="{8EE929CD-3106-52D3-7FB2-555EBA672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051b5e4d73_0_27:notes">
            <a:extLst>
              <a:ext uri="{FF2B5EF4-FFF2-40B4-BE49-F238E27FC236}">
                <a16:creationId xmlns:a16="http://schemas.microsoft.com/office/drawing/2014/main" id="{9ACE5DD7-82E2-3C61-837F-2CD835D328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051b5e4d73_0_27:notes">
            <a:extLst>
              <a:ext uri="{FF2B5EF4-FFF2-40B4-BE49-F238E27FC236}">
                <a16:creationId xmlns:a16="http://schemas.microsoft.com/office/drawing/2014/main" id="{1FE1197E-5046-2693-DCDA-20A43CE211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208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8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45550" y="1482825"/>
            <a:ext cx="74529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1" name="Google Shape;14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6" name="Google Shape;146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3052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27325" y="2511800"/>
            <a:ext cx="4965600" cy="111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831625" y="3625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94" name="Google Shape;194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4346500" y="2467375"/>
            <a:ext cx="4083600" cy="120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021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4346500" y="3649675"/>
            <a:ext cx="40836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40095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24" name="Google Shape;224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8" name="Google Shape;23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4" name="Google Shape;25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2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72" name="Google Shape;272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92" name="Google Shape;29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8" name="Google Shape;308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7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8" name="Google Shape;318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8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4" name="Google Shape;334;p38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5" name="Google Shape;345;p39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9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9" name="Google Shape;349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61" name="Google Shape;361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4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41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4" name="Google Shape;384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43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2" name="Google Shape;392;p43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3" name="Google Shape;393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3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43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43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9" name="Google Shape;409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subTitle" idx="1"/>
          </p:nvPr>
        </p:nvSpPr>
        <p:spPr>
          <a:xfrm>
            <a:off x="713225" y="1453525"/>
            <a:ext cx="74112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47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9" name="Google Shape;429;p48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8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33" name="Google Shape;433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7" name="Google Shape;437;p49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8" name="Google Shape;438;p49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0" name="Google Shape;440;p49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49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3" name="Google Shape;443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9" name="Google Shape;449;p5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5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1" name="Google Shape;451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5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JOKE BOT MODEL</a:t>
            </a:r>
            <a:br>
              <a:rPr lang="tr-TR" dirty="0"/>
            </a:br>
            <a:r>
              <a:rPr lang="tr-TR" sz="3600" dirty="0"/>
              <a:t>&amp;FINE-TUNE MODEL</a:t>
            </a:r>
            <a:endParaRPr sz="3600" dirty="0"/>
          </a:p>
        </p:txBody>
      </p:sp>
      <p:sp>
        <p:nvSpPr>
          <p:cNvPr id="479" name="Google Shape;479;p55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Turkish Joke Generator using LLMs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&amp; Tokenization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69"/>
          <p:cNvSpPr txBox="1">
            <a:spLocks noGrp="1"/>
          </p:cNvSpPr>
          <p:nvPr>
            <p:ph type="body" idx="1"/>
          </p:nvPr>
        </p:nvSpPr>
        <p:spPr>
          <a:xfrm>
            <a:off x="713250" y="445025"/>
            <a:ext cx="7717500" cy="41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C4505B42-0545-110C-E32F-1FEADC6B9D22}"/>
              </a:ext>
            </a:extLst>
          </p:cNvPr>
          <p:cNvSpPr txBox="1"/>
          <p:nvPr/>
        </p:nvSpPr>
        <p:spPr>
          <a:xfrm>
            <a:off x="110837" y="1400033"/>
            <a:ext cx="3948544" cy="2213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-TR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Fine-tuned</a:t>
            </a:r>
            <a:r>
              <a:rPr lang="tr-TR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GPT-2 Model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Trained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a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structured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file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Nasreddin Hoca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jokes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pre-trained</a:t>
            </a:r>
            <a:r>
              <a:rPr lang="tr-TR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GPT-2 </a:t>
            </a:r>
            <a:r>
              <a:rPr lang="tr-TR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tokenizer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Hugging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tr-TR" sz="11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ytu</a:t>
            </a:r>
            <a:r>
              <a:rPr lang="tr-TR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-ce-</a:t>
            </a:r>
            <a:r>
              <a:rPr lang="tr-TR" sz="11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cosmos</a:t>
            </a:r>
            <a:r>
              <a:rPr lang="tr-TR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/turkish-gpt2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tokenizer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already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supports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Turkish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tr-TR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pre-built</a:t>
            </a:r>
            <a:r>
              <a:rPr lang="tr-TR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BPE </a:t>
            </a:r>
            <a:r>
              <a:rPr lang="tr-TR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compatibility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GPT-2’s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made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fine-tuning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easier</a:t>
            </a:r>
            <a:r>
              <a:rPr lang="tr-T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tr-TR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74FDA87-7C13-AE7A-714B-358C9C7DD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97" y="1017725"/>
            <a:ext cx="4229453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>
          <a:extLst>
            <a:ext uri="{FF2B5EF4-FFF2-40B4-BE49-F238E27FC236}">
              <a16:creationId xmlns:a16="http://schemas.microsoft.com/office/drawing/2014/main" id="{60EB0F69-FC92-AF7B-BDED-7AFAFB8ED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9">
            <a:extLst>
              <a:ext uri="{FF2B5EF4-FFF2-40B4-BE49-F238E27FC236}">
                <a16:creationId xmlns:a16="http://schemas.microsoft.com/office/drawing/2014/main" id="{B5E684E8-B979-8754-6F86-1FACB50E7D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&amp; Tokenization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69">
            <a:extLst>
              <a:ext uri="{FF2B5EF4-FFF2-40B4-BE49-F238E27FC236}">
                <a16:creationId xmlns:a16="http://schemas.microsoft.com/office/drawing/2014/main" id="{977041D8-9F48-000D-7674-AEA2B5D34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50" y="445025"/>
            <a:ext cx="7717500" cy="41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D6EE4F-6C36-97D8-4DFD-7EFA8AE2B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81" y="1017725"/>
            <a:ext cx="4049136" cy="357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 descr="metin, ekran görüntüsü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6C71BF1-6145-16AF-45D7-6834708EE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386" y="1149301"/>
            <a:ext cx="3831731" cy="27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4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138262" y="334189"/>
            <a:ext cx="552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Transformer Model</a:t>
            </a:r>
            <a:endParaRPr dirty="0"/>
          </a:p>
        </p:txBody>
      </p:sp>
      <p:sp>
        <p:nvSpPr>
          <p:cNvPr id="515" name="Google Shape;515;p61"/>
          <p:cNvSpPr txBox="1">
            <a:spLocks noGrp="1"/>
          </p:cNvSpPr>
          <p:nvPr>
            <p:ph type="body" idx="1"/>
          </p:nvPr>
        </p:nvSpPr>
        <p:spPr>
          <a:xfrm>
            <a:off x="228341" y="923850"/>
            <a:ext cx="4551477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developed a small Transformer-based language model using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model was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trained from scratch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a dataset of general Turkish jokes to better understand how LLMs work at a low level.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created a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tokenizer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SentencePiece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the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Byte Pair Encoding (BPE)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method, which helped split Turkish words into meaningful subword units.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architecture includes: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Embedding layers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word representation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Multi-head self-attention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capturing word relationships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keep track of word order</a:t>
            </a:r>
            <a:b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526;p63" title="ChatGPT Image 10 May 2025 22_37_11.png">
            <a:extLst>
              <a:ext uri="{FF2B5EF4-FFF2-40B4-BE49-F238E27FC236}">
                <a16:creationId xmlns:a16="http://schemas.microsoft.com/office/drawing/2014/main" id="{55F65768-8F1C-32FF-1054-0FE7714848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273" y="1094508"/>
            <a:ext cx="4087092" cy="334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>
            <a:spLocks noGrp="1"/>
          </p:cNvSpPr>
          <p:nvPr>
            <p:ph type="title"/>
          </p:nvPr>
        </p:nvSpPr>
        <p:spPr>
          <a:xfrm>
            <a:off x="831900" y="425250"/>
            <a:ext cx="733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Custom Transformer Model</a:t>
            </a:r>
            <a:endParaRPr dirty="0"/>
          </a:p>
        </p:txBody>
      </p:sp>
      <p:sp>
        <p:nvSpPr>
          <p:cNvPr id="521" name="Google Shape;521;p62"/>
          <p:cNvSpPr txBox="1">
            <a:spLocks noGrp="1"/>
          </p:cNvSpPr>
          <p:nvPr>
            <p:ph type="body" idx="1"/>
          </p:nvPr>
        </p:nvSpPr>
        <p:spPr>
          <a:xfrm>
            <a:off x="2933700" y="1027086"/>
            <a:ext cx="3200659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training process was done inside a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Jupyter Notebook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values were tracked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monitor progress.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final outputs were generated through a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command-line interface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where users could enter prompts and receive joke responses.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model helped us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the internal components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LLMs and provided a baseline to compare with the fine-tuned GPT-2 model.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66AB2710-8823-2E9D-A112-B41F6C507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01" y="997950"/>
            <a:ext cx="2451627" cy="332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at is word tokenization in NLP (Natural Language Processing)?">
            <a:extLst>
              <a:ext uri="{FF2B5EF4-FFF2-40B4-BE49-F238E27FC236}">
                <a16:creationId xmlns:a16="http://schemas.microsoft.com/office/drawing/2014/main" id="{E8F9D590-C7BC-FDAC-71BB-1BF21B977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59" y="1140595"/>
            <a:ext cx="2763982" cy="306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Fine-tuned GPT-2 Model</a:t>
            </a:r>
            <a:endParaRPr/>
          </a:p>
        </p:txBody>
      </p:sp>
      <p:sp>
        <p:nvSpPr>
          <p:cNvPr id="532" name="Google Shape;532;p64"/>
          <p:cNvSpPr txBox="1">
            <a:spLocks noGrp="1"/>
          </p:cNvSpPr>
          <p:nvPr>
            <p:ph type="body" idx="1"/>
          </p:nvPr>
        </p:nvSpPr>
        <p:spPr>
          <a:xfrm>
            <a:off x="422305" y="1169016"/>
            <a:ext cx="390724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model was built by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fine-tuning a pre-trained Turkish GPT-2 model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Hugging Face: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ytu-ce-cosmos/turkish-gpt2</a:t>
            </a:r>
            <a:endParaRPr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was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fine-tuned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a cleaned dataset of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Nasreddin Hoca jokes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focusing on capturing his unique storytelling style and humor.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goal was to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specialize the model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generating jokes that are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culturally relevant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coherent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used the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Hugging Face Transformers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library for training and inference, which made the process easier and modular.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990F7F5-AFFC-03D6-F4BF-F948EEB8E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545" y="1266771"/>
            <a:ext cx="4711501" cy="33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Interfaces</a:t>
            </a:r>
            <a:endParaRPr/>
          </a:p>
        </p:txBody>
      </p:sp>
      <p:sp>
        <p:nvSpPr>
          <p:cNvPr id="572" name="Google Shape;572;p71"/>
          <p:cNvSpPr txBox="1">
            <a:spLocks noGrp="1"/>
          </p:cNvSpPr>
          <p:nvPr>
            <p:ph type="body" idx="1"/>
          </p:nvPr>
        </p:nvSpPr>
        <p:spPr>
          <a:xfrm>
            <a:off x="477723" y="1106670"/>
            <a:ext cx="4253604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Transformer Interface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Developed using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EJS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(template engine).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 can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 in, register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a prompt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generate a joke.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backend connects to the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PyTorch model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running separately as a service.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Sessions and routing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managed using Express and JWT-based authentication.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pages include: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Register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a </a:t>
            </a: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Joke Generator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form.</a:t>
            </a:r>
            <a:b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Ideal for structured multi-page interaction and user-based testing.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75" title="Ekran Resmi 2025-05-10 22.46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29" y="1017725"/>
            <a:ext cx="2664649" cy="32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75" title="Ekran Resmi 2025-05-10 22.45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325" y="777550"/>
            <a:ext cx="2584241" cy="320182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5"/>
          <p:cNvSpPr txBox="1"/>
          <p:nvPr/>
        </p:nvSpPr>
        <p:spPr>
          <a:xfrm>
            <a:off x="2686874" y="3910850"/>
            <a:ext cx="18102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 dirty="0">
                <a:solidFill>
                  <a:schemeClr val="dk1"/>
                </a:solidFill>
              </a:rPr>
              <a:t>Custom Model Frontend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9" name="Google Shape;589;p74" title="Ekran Resmi 2025-05-10 22.43.3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974" y="777550"/>
            <a:ext cx="4619428" cy="330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 &amp; Use Case Diagrams</a:t>
            </a:r>
            <a:endParaRPr dirty="0"/>
          </a:p>
        </p:txBody>
      </p:sp>
      <p:pic>
        <p:nvPicPr>
          <p:cNvPr id="651" name="Google Shape;6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0" y="1419225"/>
            <a:ext cx="35814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808" y="1419225"/>
            <a:ext cx="4241292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Interfaces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72"/>
          <p:cNvSpPr txBox="1">
            <a:spLocks noGrp="1"/>
          </p:cNvSpPr>
          <p:nvPr>
            <p:ph type="body" idx="1"/>
          </p:nvPr>
        </p:nvSpPr>
        <p:spPr>
          <a:xfrm>
            <a:off x="179850" y="1219200"/>
            <a:ext cx="3948805" cy="3245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Fine-tuned GPT-2 Interface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using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Python-based UI framework.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a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single-button interface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generating jokes instantly.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Hugging Face’s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API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run the model efficiently.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 can tweak generation settings like: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top_k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max_length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to deploy, minimal setup, and great for live demos or testing sessions.</a:t>
            </a:r>
            <a:endParaRPr lang="tr-TR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>
              <a:lnSpc>
                <a:spcPct val="115000"/>
              </a:lnSpc>
              <a:buSzPts val="11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final model was integrated into a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interface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allowing users to generate jokes with a single click.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Google Shape;583;p73">
            <a:extLst>
              <a:ext uri="{FF2B5EF4-FFF2-40B4-BE49-F238E27FC236}">
                <a16:creationId xmlns:a16="http://schemas.microsoft.com/office/drawing/2014/main" id="{862024F6-10A1-3D0A-03C2-7EC9B3937D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655" y="1219200"/>
            <a:ext cx="4835495" cy="29440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FB3B9AF-5539-F598-0F4E-A73E3DD0CC00}"/>
              </a:ext>
            </a:extLst>
          </p:cNvPr>
          <p:cNvSpPr txBox="1"/>
          <p:nvPr/>
        </p:nvSpPr>
        <p:spPr>
          <a:xfrm>
            <a:off x="4250399" y="4163290"/>
            <a:ext cx="4762500" cy="23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900" i="1" dirty="0" err="1">
                <a:solidFill>
                  <a:schemeClr val="dk1"/>
                </a:solidFill>
              </a:rPr>
              <a:t>Fine</a:t>
            </a:r>
            <a:r>
              <a:rPr lang="tr-TR" sz="900" i="1" dirty="0">
                <a:solidFill>
                  <a:schemeClr val="dk1"/>
                </a:solidFill>
              </a:rPr>
              <a:t> -</a:t>
            </a:r>
            <a:r>
              <a:rPr lang="tr-TR" sz="900" i="1" dirty="0" err="1">
                <a:solidFill>
                  <a:schemeClr val="dk1"/>
                </a:solidFill>
              </a:rPr>
              <a:t>Tune</a:t>
            </a:r>
            <a:r>
              <a:rPr lang="tr-TR" sz="900" i="1" dirty="0">
                <a:solidFill>
                  <a:schemeClr val="dk1"/>
                </a:solidFill>
              </a:rPr>
              <a:t> Model </a:t>
            </a:r>
            <a:r>
              <a:rPr lang="tr-TR" sz="900" i="1" dirty="0" err="1">
                <a:solidFill>
                  <a:schemeClr val="dk1"/>
                </a:solidFill>
              </a:rPr>
              <a:t>Frontend</a:t>
            </a:r>
            <a:endParaRPr lang="tr-TR" sz="900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&amp; Evaluation</a:t>
            </a:r>
            <a:endParaRPr/>
          </a:p>
        </p:txBody>
      </p:sp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9095A670-85EB-E6C5-D95C-5812AF344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203689"/>
              </p:ext>
            </p:extLst>
          </p:nvPr>
        </p:nvGraphicFramePr>
        <p:xfrm>
          <a:off x="713225" y="1131743"/>
          <a:ext cx="6158631" cy="3416301"/>
        </p:xfrm>
        <a:graphic>
          <a:graphicData uri="http://schemas.openxmlformats.org/drawingml/2006/table">
            <a:tbl>
              <a:tblPr/>
              <a:tblGrid>
                <a:gridCol w="2052877">
                  <a:extLst>
                    <a:ext uri="{9D8B030D-6E8A-4147-A177-3AD203B41FA5}">
                      <a16:colId xmlns:a16="http://schemas.microsoft.com/office/drawing/2014/main" val="912587451"/>
                    </a:ext>
                  </a:extLst>
                </a:gridCol>
                <a:gridCol w="2052877">
                  <a:extLst>
                    <a:ext uri="{9D8B030D-6E8A-4147-A177-3AD203B41FA5}">
                      <a16:colId xmlns:a16="http://schemas.microsoft.com/office/drawing/2014/main" val="4117722328"/>
                    </a:ext>
                  </a:extLst>
                </a:gridCol>
                <a:gridCol w="2052877">
                  <a:extLst>
                    <a:ext uri="{9D8B030D-6E8A-4147-A177-3AD203B41FA5}">
                      <a16:colId xmlns:a16="http://schemas.microsoft.com/office/drawing/2014/main" val="4292305975"/>
                    </a:ext>
                  </a:extLst>
                </a:gridCol>
              </a:tblGrid>
              <a:tr h="203351">
                <a:tc>
                  <a:txBody>
                    <a:bodyPr/>
                    <a:lstStyle/>
                    <a:p>
                      <a:r>
                        <a:rPr lang="tr-TR" sz="900" b="1" dirty="0"/>
                        <a:t>Test </a:t>
                      </a:r>
                      <a:r>
                        <a:rPr lang="tr-TR" sz="900" b="1" dirty="0" err="1"/>
                        <a:t>Type</a:t>
                      </a:r>
                      <a:endParaRPr lang="tr-TR" sz="900" dirty="0"/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900" b="1"/>
                        <a:t>Description</a:t>
                      </a:r>
                      <a:endParaRPr lang="tr-TR" sz="900"/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900" b="1"/>
                        <a:t>Tools / Methods Used</a:t>
                      </a:r>
                      <a:endParaRPr lang="tr-TR" sz="900"/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360450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r>
                        <a:rPr lang="tr-TR" sz="900"/>
                        <a:t>Unit Testing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Ensured functions like tokenization, model loading, and response generation worked independently.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900"/>
                        <a:t>pytest, manual run assertions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84005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r>
                        <a:rPr lang="tr-TR" sz="900"/>
                        <a:t>Output Consistency Check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Same prompt was tested multiple times to check deterministic or diverse output.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900"/>
                        <a:t>Logging and sampling monitoring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17932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r>
                        <a:rPr lang="tr-TR" sz="900"/>
                        <a:t>Syntactic Validity Test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Ensured the joke generated formed complete sentences in Turkish.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Turkish grammar validation, manual review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088813"/>
                  </a:ext>
                </a:extLst>
              </a:tr>
              <a:tr h="345697">
                <a:tc>
                  <a:txBody>
                    <a:bodyPr/>
                    <a:lstStyle/>
                    <a:p>
                      <a:r>
                        <a:rPr lang="tr-TR" sz="900"/>
                        <a:t>Semantic Coherence Test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Verified if the jokes made logical and humorous sense.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Manual rating by team members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747446"/>
                  </a:ext>
                </a:extLst>
              </a:tr>
              <a:tr h="630389">
                <a:tc>
                  <a:txBody>
                    <a:bodyPr/>
                    <a:lstStyle/>
                    <a:p>
                      <a:r>
                        <a:rPr lang="tr-TR" sz="900"/>
                        <a:t>Performance Testing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Measured model loading speed and response time in both Streamlit and Node.js UIs.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Python time module, browser dev tools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603132"/>
                  </a:ext>
                </a:extLst>
              </a:tr>
              <a:tr h="488043">
                <a:tc>
                  <a:txBody>
                    <a:bodyPr/>
                    <a:lstStyle/>
                    <a:p>
                      <a:r>
                        <a:rPr lang="tr-TR" sz="900"/>
                        <a:t>Token Overlap Ratio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Used to see how novel the generated jokes were (repetition from training set).</a:t>
                      </a:r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900" dirty="0" err="1"/>
                        <a:t>Custom</a:t>
                      </a:r>
                      <a:r>
                        <a:rPr lang="tr-TR" sz="900" dirty="0"/>
                        <a:t> </a:t>
                      </a:r>
                      <a:r>
                        <a:rPr lang="tr-TR" sz="900" dirty="0" err="1"/>
                        <a:t>script</a:t>
                      </a:r>
                      <a:r>
                        <a:rPr lang="tr-TR" sz="900" dirty="0"/>
                        <a:t> </a:t>
                      </a:r>
                      <a:r>
                        <a:rPr lang="tr-TR" sz="900" dirty="0" err="1"/>
                        <a:t>comparing</a:t>
                      </a:r>
                      <a:r>
                        <a:rPr lang="tr-TR" sz="900" dirty="0"/>
                        <a:t> </a:t>
                      </a:r>
                      <a:r>
                        <a:rPr lang="tr-TR" sz="900" dirty="0" err="1"/>
                        <a:t>tokens</a:t>
                      </a:r>
                      <a:endParaRPr lang="tr-TR" sz="900" dirty="0"/>
                    </a:p>
                  </a:txBody>
                  <a:tcPr marL="61005" marR="61005" marT="30503" marB="305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1425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>
            <a:spLocks noGrp="1"/>
          </p:cNvSpPr>
          <p:nvPr>
            <p:ph type="ctrTitle"/>
          </p:nvPr>
        </p:nvSpPr>
        <p:spPr>
          <a:xfrm>
            <a:off x="1039950" y="790400"/>
            <a:ext cx="7064100" cy="8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Project Details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56"/>
          <p:cNvSpPr txBox="1"/>
          <p:nvPr/>
        </p:nvSpPr>
        <p:spPr>
          <a:xfrm>
            <a:off x="913050" y="1437974"/>
            <a:ext cx="7191000" cy="309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University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Maltepe University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Course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SE 403 01 Software Project Management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Ensar Gül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TEAM 9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Testing &amp; Evaluation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8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27" name="Google Shape;627;p80" title="Ekran Resmi 2025-05-10 20.26.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1272925"/>
            <a:ext cx="7717501" cy="29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Output Comparison</a:t>
            </a:r>
            <a:endParaRPr/>
          </a:p>
        </p:txBody>
      </p:sp>
      <p:graphicFrame>
        <p:nvGraphicFramePr>
          <p:cNvPr id="658" name="Google Shape;658;p85"/>
          <p:cNvGraphicFramePr/>
          <p:nvPr/>
        </p:nvGraphicFramePr>
        <p:xfrm>
          <a:off x="642363" y="1118750"/>
          <a:ext cx="7700525" cy="2691101"/>
        </p:xfrm>
        <a:graphic>
          <a:graphicData uri="http://schemas.openxmlformats.org/drawingml/2006/table">
            <a:tbl>
              <a:tblPr>
                <a:noFill/>
                <a:tableStyleId>{59A369B6-7282-44E2-9D49-5BA5BAA2A39B}</a:tableStyleId>
              </a:tblPr>
              <a:tblGrid>
                <a:gridCol w="6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25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4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Test Case ID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Model Type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Input Prompt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Expected Output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Actual Output Example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Pass/Fail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Notes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dirty="0"/>
                        <a:t>TC-001</a:t>
                      </a:r>
                      <a:endParaRPr sz="1000"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dirty="0"/>
                        <a:t>Custom Model</a:t>
                      </a:r>
                      <a:endParaRPr sz="1000"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dirty="0"/>
                        <a:t>Bana bir fıkra anlat</a:t>
                      </a:r>
                      <a:endParaRPr sz="1000"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Türkçe, kısa, anlaşılır ve komik bir genel fıkra üretmeli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“Adam karısı doktora götürmüş. Doktor ‘Ne şikayetiniz var?’ demiş. Kadın: ‘Bu adam çok susuyor.’”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✅ Pass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Beklenen genel espri yapısına uygun, akıcı çıktı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TC-002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Fine-tuned Model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Bana bir fıkra anlat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Nasreddin Hoca üslubunda, esprili ve kültürel içerikli fıkra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“Nasreddin Hoca bir gün pazarda eşeğini kaybetmiş. ‘Kim gören var mı?’ demiş. Adam: ‘Ne eşeği hoca?’…”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✅ pass but not complete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dirty="0"/>
                        <a:t>Hedeflenen Hoca mizah üslubunu yansıtan anlamlı ve tutarlı çıktı üretildi fakat cümle bitmiyor.</a:t>
                      </a:r>
                      <a:endParaRPr sz="1000"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300" y="559575"/>
            <a:ext cx="6517400" cy="39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>
            <a:spLocks noGrp="1"/>
          </p:cNvSpPr>
          <p:nvPr>
            <p:ph type="title"/>
          </p:nvPr>
        </p:nvSpPr>
        <p:spPr>
          <a:xfrm>
            <a:off x="720952" y="340532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graphicFrame>
        <p:nvGraphicFramePr>
          <p:cNvPr id="603" name="Google Shape;603;p76"/>
          <p:cNvGraphicFramePr/>
          <p:nvPr>
            <p:extLst>
              <p:ext uri="{D42A27DB-BD31-4B8C-83A1-F6EECF244321}">
                <p14:modId xmlns:p14="http://schemas.microsoft.com/office/powerpoint/2010/main" val="2676141352"/>
              </p:ext>
            </p:extLst>
          </p:nvPr>
        </p:nvGraphicFramePr>
        <p:xfrm>
          <a:off x="353806" y="913232"/>
          <a:ext cx="8561595" cy="2390364"/>
        </p:xfrm>
        <a:graphic>
          <a:graphicData uri="http://schemas.openxmlformats.org/drawingml/2006/table">
            <a:tbl>
              <a:tblPr>
                <a:noFill/>
                <a:tableStyleId>{3C139F91-D538-41D4-84CC-0AECA6D04571}</a:tableStyleId>
              </a:tblPr>
              <a:tblGrid>
                <a:gridCol w="2853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4862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</a:rPr>
                        <a:t>Custom Transformer Model</a:t>
                      </a:r>
                      <a:endParaRPr sz="1100" b="1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</a:rPr>
                        <a:t>Backend: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 Python script with PyTorch (model loaded for inference)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</a:rPr>
                        <a:t>Frontend: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 Node.js + Express + EJS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</a:rPr>
                        <a:t>Database: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 MongoDB used for storing user data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r-TR" sz="1100" b="1" dirty="0" err="1">
                          <a:solidFill>
                            <a:schemeClr val="dk1"/>
                          </a:solidFill>
                        </a:rPr>
                        <a:t>Requirements</a:t>
                      </a:r>
                      <a:r>
                        <a:rPr lang="tr-TR" sz="1100" b="1" dirty="0">
                          <a:solidFill>
                            <a:schemeClr val="dk1"/>
                          </a:solidFill>
                        </a:rPr>
                        <a:t>:</a:t>
                      </a: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tr-TR" sz="1100" dirty="0">
                          <a:solidFill>
                            <a:schemeClr val="dk1"/>
                          </a:solidFill>
                        </a:rPr>
                        <a:t>Node.js ≥ 16.x</a:t>
                      </a: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tr-TR" sz="1100" dirty="0">
                          <a:solidFill>
                            <a:schemeClr val="dk1"/>
                          </a:solidFill>
                        </a:rPr>
                        <a:t>Python ≥ 3.8</a:t>
                      </a: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tr-TR" sz="1100" dirty="0" err="1">
                          <a:solidFill>
                            <a:schemeClr val="dk1"/>
                          </a:solidFill>
                        </a:rPr>
                        <a:t>MongoDB</a:t>
                      </a:r>
                      <a:r>
                        <a:rPr lang="tr-TR" sz="1100" dirty="0">
                          <a:solidFill>
                            <a:schemeClr val="dk1"/>
                          </a:solidFill>
                        </a:rPr>
                        <a:t> ≥ 5.0</a:t>
                      </a: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tr-TR" sz="1100" dirty="0" err="1">
                          <a:solidFill>
                            <a:schemeClr val="dk1"/>
                          </a:solidFill>
                        </a:rPr>
                        <a:t>SentencePiece</a:t>
                      </a:r>
                      <a:r>
                        <a:rPr lang="tr-TR" sz="1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tr-TR" sz="1100" dirty="0" err="1">
                          <a:solidFill>
                            <a:schemeClr val="dk1"/>
                          </a:solidFill>
                        </a:rPr>
                        <a:t>tokenizer</a:t>
                      </a:r>
                      <a:r>
                        <a:rPr lang="tr-TR" sz="11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tr-TR" sz="1100" dirty="0" err="1">
                          <a:solidFill>
                            <a:schemeClr val="dk1"/>
                          </a:solidFill>
                        </a:rPr>
                        <a:t>files</a:t>
                      </a:r>
                      <a:r>
                        <a:rPr lang="tr-TR" sz="110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tr-TR" sz="1100" dirty="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.model</a:t>
                      </a:r>
                      <a:r>
                        <a:rPr lang="tr-TR" sz="110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tr-TR" sz="1100" dirty="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</a:t>
                      </a:r>
                      <a:r>
                        <a:rPr lang="tr-TR" sz="1100" dirty="0" err="1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vocab</a:t>
                      </a:r>
                      <a:endParaRPr lang="tr-TR" sz="1100" dirty="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</a:rPr>
                        <a:t>Deployment Steps:</a:t>
                      </a:r>
                      <a:endParaRPr sz="1100" b="1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Start MongoDB server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Launch backend model script (PyTorch)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Run frontend with: </a:t>
                      </a:r>
                      <a:r>
                        <a:rPr lang="en" sz="1100" dirty="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node app.js</a:t>
                      </a:r>
                      <a:endParaRPr sz="1100" dirty="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Accessible at: </a:t>
                      </a:r>
                      <a:r>
                        <a:rPr lang="en" sz="1100" dirty="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http://localhost:3001/login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</a:rPr>
                        <a:t> or </a:t>
                      </a:r>
                      <a:r>
                        <a:rPr lang="en" sz="1100" dirty="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jokebot.online/dashboard</a:t>
                      </a:r>
                      <a:endParaRPr sz="1100" dirty="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Metin kutusu 2">
            <a:extLst>
              <a:ext uri="{FF2B5EF4-FFF2-40B4-BE49-F238E27FC236}">
                <a16:creationId xmlns:a16="http://schemas.microsoft.com/office/drawing/2014/main" id="{1B5FDBD0-F85C-692E-E0BC-587CD9D10380}"/>
              </a:ext>
            </a:extLst>
          </p:cNvPr>
          <p:cNvSpPr txBox="1"/>
          <p:nvPr/>
        </p:nvSpPr>
        <p:spPr>
          <a:xfrm>
            <a:off x="582405" y="3027246"/>
            <a:ext cx="2347831" cy="139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solidFill>
                  <a:schemeClr val="dk1"/>
                </a:solidFill>
              </a:rPr>
              <a:t>Fine-tuned GPT-2 Model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solidFill>
                  <a:schemeClr val="dk1"/>
                </a:solidFill>
              </a:rPr>
              <a:t>Deployed using </a:t>
            </a:r>
            <a:r>
              <a:rPr lang="en-US" sz="1100" b="1" dirty="0" err="1">
                <a:solidFill>
                  <a:schemeClr val="dk1"/>
                </a:solidFill>
              </a:rPr>
              <a:t>Streamlit</a:t>
            </a:r>
            <a:r>
              <a:rPr lang="en-US" sz="1100" dirty="0">
                <a:solidFill>
                  <a:schemeClr val="dk1"/>
                </a:solidFill>
              </a:rPr>
              <a:t>, a lightweight Python UI library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solidFill>
                  <a:schemeClr val="dk1"/>
                </a:solidFill>
              </a:rPr>
              <a:t>Integrated with Hugging Face’s generation pipeline</a:t>
            </a:r>
            <a:endParaRPr lang="tr-TR" sz="11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C92C34D-5952-F6A0-110C-F60F040F1AC3}"/>
              </a:ext>
            </a:extLst>
          </p:cNvPr>
          <p:cNvSpPr txBox="1"/>
          <p:nvPr/>
        </p:nvSpPr>
        <p:spPr>
          <a:xfrm>
            <a:off x="3158835" y="3008587"/>
            <a:ext cx="2445327" cy="1435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100" b="1" dirty="0" err="1">
                <a:solidFill>
                  <a:schemeClr val="dk1"/>
                </a:solidFill>
              </a:rPr>
              <a:t>Requirements</a:t>
            </a:r>
            <a:r>
              <a:rPr lang="tr-TR" sz="1100" b="1" dirty="0">
                <a:solidFill>
                  <a:schemeClr val="dk1"/>
                </a:solidFill>
              </a:rPr>
              <a:t>: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tr-TR" sz="1100" dirty="0">
                <a:solidFill>
                  <a:schemeClr val="dk1"/>
                </a:solidFill>
              </a:rPr>
              <a:t>Python ≥ 3.8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tr-TR" sz="1100" dirty="0">
                <a:solidFill>
                  <a:schemeClr val="dk1"/>
                </a:solidFill>
              </a:rPr>
              <a:t>Libraries: </a:t>
            </a:r>
            <a:r>
              <a:rPr lang="tr-TR" sz="11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transformers</a:t>
            </a:r>
            <a:r>
              <a:rPr lang="tr-TR" sz="1100" dirty="0">
                <a:solidFill>
                  <a:schemeClr val="dk1"/>
                </a:solidFill>
              </a:rPr>
              <a:t>, </a:t>
            </a:r>
            <a:r>
              <a:rPr lang="tr-TR" sz="11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torch</a:t>
            </a:r>
            <a:r>
              <a:rPr lang="tr-TR" sz="1100" dirty="0">
                <a:solidFill>
                  <a:schemeClr val="dk1"/>
                </a:solidFill>
              </a:rPr>
              <a:t>, </a:t>
            </a:r>
            <a:r>
              <a:rPr lang="tr-TR" sz="11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streamlit</a:t>
            </a:r>
            <a:r>
              <a:rPr lang="tr-TR" sz="1100" dirty="0">
                <a:solidFill>
                  <a:schemeClr val="dk1"/>
                </a:solidFill>
              </a:rPr>
              <a:t>, </a:t>
            </a:r>
            <a:r>
              <a:rPr lang="tr-TR" sz="11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sentencepiece</a:t>
            </a:r>
            <a:endParaRPr lang="tr-TR" sz="11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F9FA3AF-32FE-DC13-80AD-E48E12DE6956}"/>
              </a:ext>
            </a:extLst>
          </p:cNvPr>
          <p:cNvSpPr txBox="1"/>
          <p:nvPr/>
        </p:nvSpPr>
        <p:spPr>
          <a:xfrm>
            <a:off x="5522504" y="3027246"/>
            <a:ext cx="3621496" cy="120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solidFill>
                  <a:schemeClr val="dk1"/>
                </a:solidFill>
              </a:rPr>
              <a:t>Deployment Steps: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solidFill>
                  <a:schemeClr val="dk1"/>
                </a:solidFill>
              </a:rPr>
              <a:t>Run app with: </a:t>
            </a:r>
            <a:r>
              <a:rPr lang="en-US" sz="1100" dirty="0" err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streamlit</a:t>
            </a:r>
            <a:r>
              <a:rPr lang="en-US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run app.py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solidFill>
                  <a:schemeClr val="dk1"/>
                </a:solidFill>
              </a:rPr>
              <a:t>Pretrained weights (</a:t>
            </a:r>
            <a:r>
              <a:rPr lang="en-US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.bin</a:t>
            </a:r>
            <a:r>
              <a:rPr lang="en-US" sz="1100" dirty="0">
                <a:solidFill>
                  <a:schemeClr val="dk1"/>
                </a:solidFill>
              </a:rPr>
              <a:t> file) are hosted externally (Google Drive)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solidFill>
                  <a:schemeClr val="dk1"/>
                </a:solidFill>
              </a:rPr>
              <a:t>No need for separate frontend/backend layers</a:t>
            </a:r>
            <a:endParaRPr lang="tr-TR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8" title="ChatGPT Image 10 May 2025 22_50_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375" y="603750"/>
            <a:ext cx="6386849" cy="39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Management</a:t>
            </a:r>
            <a:endParaRPr/>
          </a:p>
        </p:txBody>
      </p:sp>
      <p:sp>
        <p:nvSpPr>
          <p:cNvPr id="633" name="Google Shape;633;p81"/>
          <p:cNvSpPr txBox="1">
            <a:spLocks noGrp="1"/>
          </p:cNvSpPr>
          <p:nvPr>
            <p:ph type="body" idx="1"/>
          </p:nvPr>
        </p:nvSpPr>
        <p:spPr>
          <a:xfrm>
            <a:off x="641500" y="975625"/>
            <a:ext cx="8430900" cy="3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Risks: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Dataset Problems: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Incomplete/malformed joke entries fixed via a Python cleaning script.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Compatibility: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LLaMA was abandoned due to Colab GPU limits → switched to GPT-2 (ytu-ce-cosmos).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Interruptions: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Used checkpoints every 200 steps to prevent data loss from Colab timeouts.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Risks: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SentencePiece token set was capped at 8000 to avoid sparsity and instability.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&amp; Workflow Risks: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Asynchronous Environments: 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Solved via shared requirements.txt and setup scripts.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Merge Conflicts: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Mitigated by enforced commit naming and GitHub issue tracking.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Coordination Challenges: 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Trello + weekly retrospectives to unblock tasks.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Management Tools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39" name="Google Shape;639;p82"/>
          <p:cNvGraphicFramePr/>
          <p:nvPr/>
        </p:nvGraphicFramePr>
        <p:xfrm>
          <a:off x="713225" y="1100800"/>
          <a:ext cx="7239000" cy="3592800"/>
        </p:xfrm>
        <a:graphic>
          <a:graphicData uri="http://schemas.openxmlformats.org/drawingml/2006/table">
            <a:tbl>
              <a:tblPr>
                <a:noFill/>
                <a:tableStyleId>{3C139F91-D538-41D4-84CC-0AECA6D04571}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9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Trello – Task Management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Used for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weekly task assignments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and sprint tracking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Organized tasks by categories: model, UI, data, testing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Visualized progress through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iteration-based boards</a:t>
                      </a:r>
                      <a:br>
                        <a:rPr lang="en" sz="1100" b="1">
                          <a:solidFill>
                            <a:schemeClr val="dk1"/>
                          </a:solidFill>
                        </a:rPr>
                      </a:b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Helped identify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blockers and delays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early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GitHub – Version Control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Enabled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collaborative coding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and safe updates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Used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branches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and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pull requests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to manage changes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Commit messages were standardized (e.g., "frontend fix", "fine-tune update")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Helped us resolve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merge conflicts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efficiently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Team Communication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Held weekly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Google Meet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retrospectives for sprint evaluation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Used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WhatsApp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for daily communication and quick decisions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Shared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Google Docs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for collaborative report writing and reflection sections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>
          <a:extLst>
            <a:ext uri="{FF2B5EF4-FFF2-40B4-BE49-F238E27FC236}">
              <a16:creationId xmlns:a16="http://schemas.microsoft.com/office/drawing/2014/main" id="{8DDF0706-BF84-B86A-1187-5B92D5D5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9682F7A-1B13-C4CF-30B4-3F22EB75D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6" y="585955"/>
            <a:ext cx="8091055" cy="39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84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076A3BE9-F3DF-C6C6-3C02-B13AB48DF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3">
            <a:extLst>
              <a:ext uri="{FF2B5EF4-FFF2-40B4-BE49-F238E27FC236}">
                <a16:creationId xmlns:a16="http://schemas.microsoft.com/office/drawing/2014/main" id="{77372846-076B-CBF1-B688-AE4EC268E1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Breakdown &amp; Tasks</a:t>
            </a:r>
            <a:endParaRPr dirty="0"/>
          </a:p>
        </p:txBody>
      </p:sp>
      <p:sp>
        <p:nvSpPr>
          <p:cNvPr id="645" name="Google Shape;645;p83">
            <a:extLst>
              <a:ext uri="{FF2B5EF4-FFF2-40B4-BE49-F238E27FC236}">
                <a16:creationId xmlns:a16="http://schemas.microsoft.com/office/drawing/2014/main" id="{78EC353F-B709-5392-4D0A-EB2092525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1500" y="975625"/>
            <a:ext cx="8430900" cy="3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1: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architecture discussions, Dataset search and cleaning, Exploring Hugging Face and PyTorch tools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2: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SentencePiece tokenizer training, Comparison with prebuilt tokenizers, Dataset labeling (e.g., Nasreddin vs. Karadeniz)CUDA setup and GPU research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3: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Transformer training with PyTorch, Training loop and loss tracking, Testing early outputs, LLaMA + Quantization technique exploration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4: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Switched to GPT-2 (ytu-ce-cosmos) Fine-tuning on Nasreddin dataset, Streamlit UI development, Model parameter tuning (temp, top-k)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5: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building (Node.js + Streamlit) Output evaluation (fluency, humor) Sampling joke generations, Model selection for deployment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6: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 and presentation workFinal bug fixes and testingTask delegation for deliverablesRepo and asset cleanup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8644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F3020CFC-12CB-1097-6325-B57E0B55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3">
            <a:extLst>
              <a:ext uri="{FF2B5EF4-FFF2-40B4-BE49-F238E27FC236}">
                <a16:creationId xmlns:a16="http://schemas.microsoft.com/office/drawing/2014/main" id="{998CCB6B-6953-6B1B-0549-7662E2E4C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15" y="29900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 Breakdown &amp; Tasks</a:t>
            </a:r>
            <a:endParaRPr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C2E480F-2FEC-DD69-6E2F-4D2386C6E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434" y="428874"/>
            <a:ext cx="1437660" cy="428575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514D18A-7392-E54C-09A6-EC4CB4E5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214" y="394808"/>
            <a:ext cx="1540676" cy="431981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C2DE23B-A6F3-DABB-DB36-E6F89728A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90" y="935313"/>
            <a:ext cx="4357924" cy="37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7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>
            <a:spLocks noGrp="1"/>
          </p:cNvSpPr>
          <p:nvPr>
            <p:ph type="title"/>
          </p:nvPr>
        </p:nvSpPr>
        <p:spPr>
          <a:xfrm>
            <a:off x="505432" y="3688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Project Overview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1" name="Google Shape;491;p57"/>
          <p:cNvSpPr txBox="1">
            <a:spLocks noGrp="1"/>
          </p:cNvSpPr>
          <p:nvPr>
            <p:ph type="body" idx="1"/>
          </p:nvPr>
        </p:nvSpPr>
        <p:spPr>
          <a:xfrm>
            <a:off x="394595" y="941525"/>
            <a:ext cx="3657859" cy="3479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goal of this project is to generate Turkish jokes using large language models (LLMs), with a special focus on culturally appropriate and humorous outputs.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developed two different models: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Transformer model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trained from scratch using PyTorch and a manually curated dataset of general Turkish jokes.</a:t>
            </a:r>
            <a:b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fine-tuned GPT-2 model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adapted from a pre-trained Turkish language model (ytu-ce-cosmos/turkish-gpt2) and specialized in Nasreddin Hoca jokes.</a:t>
            </a:r>
            <a:b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BEDBAFB2-4BC8-417A-335A-67B37ABDACB6}"/>
              </a:ext>
            </a:extLst>
          </p:cNvPr>
          <p:cNvSpPr txBox="1"/>
          <p:nvPr/>
        </p:nvSpPr>
        <p:spPr>
          <a:xfrm>
            <a:off x="4037905" y="805446"/>
            <a:ext cx="4711500" cy="34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models were connected to real-time user interfaces—</a:t>
            </a:r>
            <a:r>
              <a:rPr lang="en-US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 + EJS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the custom model and </a:t>
            </a:r>
            <a:r>
              <a:rPr lang="en-US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the GPT-2 model—to ensure accessibility and interactivity.</a:t>
            </a:r>
            <a:endParaRPr lang="tr-TR"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tr-TR"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tr-TR"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tr-TR"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tr-TR"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tr-TR"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tr-TR"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tr-TR"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tr-TR" sz="1100" dirty="0">
              <a:solidFill>
                <a:schemeClr val="dk1"/>
              </a:solidFill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tr-TR"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endParaRPr lang="tr-TR"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 </a:t>
            </a:r>
            <a:r>
              <a:rPr lang="en-US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management perspective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we followed an Agile-based development cycle, using </a:t>
            </a:r>
            <a:r>
              <a:rPr lang="en-US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Trello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sprint planning and </a:t>
            </a:r>
            <a:r>
              <a:rPr lang="en-US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version control and collaboration.</a:t>
            </a:r>
          </a:p>
          <a:p>
            <a:endParaRPr lang="tr-TR" dirty="0"/>
          </a:p>
        </p:txBody>
      </p:sp>
      <p:sp>
        <p:nvSpPr>
          <p:cNvPr id="3" name="AutoShape 2" descr="Node JS Development Company I Node JS Development Services">
            <a:extLst>
              <a:ext uri="{FF2B5EF4-FFF2-40B4-BE49-F238E27FC236}">
                <a16:creationId xmlns:a16="http://schemas.microsoft.com/office/drawing/2014/main" id="{D1377F58-872E-1C34-9249-4303961C53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4" name="AutoShape 4" descr="Python Tutorial: Streamlit | DataCamp">
            <a:extLst>
              <a:ext uri="{FF2B5EF4-FFF2-40B4-BE49-F238E27FC236}">
                <a16:creationId xmlns:a16="http://schemas.microsoft.com/office/drawing/2014/main" id="{9DAAD56C-BB36-8597-49A5-7679403959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078" name="Picture 6" descr="How to Build Interactive UIs Easily with Streamlit and Python | Medium">
            <a:extLst>
              <a:ext uri="{FF2B5EF4-FFF2-40B4-BE49-F238E27FC236}">
                <a16:creationId xmlns:a16="http://schemas.microsoft.com/office/drawing/2014/main" id="{46682BEA-68D4-FCB4-302B-1E86D6AB3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685" y="1691778"/>
            <a:ext cx="1787236" cy="14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Is Node.js and Why You Should Use It">
            <a:extLst>
              <a:ext uri="{FF2B5EF4-FFF2-40B4-BE49-F238E27FC236}">
                <a16:creationId xmlns:a16="http://schemas.microsoft.com/office/drawing/2014/main" id="{E0704D65-40DF-AE55-3B08-8A3796BD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484" y="1702113"/>
            <a:ext cx="2476685" cy="139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487" y="642724"/>
            <a:ext cx="6469025" cy="385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</a:t>
            </a:r>
            <a:endParaRPr dirty="0"/>
          </a:p>
        </p:txBody>
      </p:sp>
      <p:sp>
        <p:nvSpPr>
          <p:cNvPr id="680" name="Google Shape;680;p89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dirty="0"/>
              <a:t>THANK YOU FOR LISTENING</a:t>
            </a:r>
            <a:endParaRPr lang="tr-TR" sz="2700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r-TR" sz="2700" dirty="0">
                <a:highlight>
                  <a:srgbClr val="FF0000"/>
                </a:highlight>
              </a:rPr>
              <a:t>NOW, DEMO TIME!</a:t>
            </a:r>
            <a:endParaRPr sz="2700" dirty="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97" name="Google Shape;497;p58"/>
          <p:cNvSpPr txBox="1">
            <a:spLocks noGrp="1"/>
          </p:cNvSpPr>
          <p:nvPr>
            <p:ph type="body" idx="1"/>
          </p:nvPr>
        </p:nvSpPr>
        <p:spPr>
          <a:xfrm>
            <a:off x="4717473" y="731375"/>
            <a:ext cx="3408218" cy="1083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fine-tuned model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demonstrated the efficiency of transfer learning, enabling faster convergence and higher fluency with domain-specific data.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6B79F7FD-C11C-E4F1-9564-C7F00BB23CAD}"/>
              </a:ext>
            </a:extLst>
          </p:cNvPr>
          <p:cNvSpPr txBox="1"/>
          <p:nvPr/>
        </p:nvSpPr>
        <p:spPr>
          <a:xfrm>
            <a:off x="263236" y="1115290"/>
            <a:ext cx="445423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model</a:t>
            </a: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allowed us to explore the inner workings of LLMs, including architecture design, training dynamics, and token-level predictions.</a:t>
            </a:r>
            <a:b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tr-TR" dirty="0"/>
          </a:p>
        </p:txBody>
      </p:sp>
      <p:pic>
        <p:nvPicPr>
          <p:cNvPr id="3" name="Google Shape;548;p67">
            <a:extLst>
              <a:ext uri="{FF2B5EF4-FFF2-40B4-BE49-F238E27FC236}">
                <a16:creationId xmlns:a16="http://schemas.microsoft.com/office/drawing/2014/main" id="{C0D1B482-E5F9-8A9C-45D4-0A3F5800F2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87" y="1978220"/>
            <a:ext cx="6916841" cy="272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50" y="1178275"/>
            <a:ext cx="8031901" cy="25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713225" y="214125"/>
            <a:ext cx="741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Transformer Theory - Inspired by: “Attention is All You Need”</a:t>
            </a:r>
            <a:endParaRPr/>
          </a:p>
        </p:txBody>
      </p:sp>
      <p:sp>
        <p:nvSpPr>
          <p:cNvPr id="503" name="Google Shape;503;p59"/>
          <p:cNvSpPr txBox="1">
            <a:spLocks noGrp="1"/>
          </p:cNvSpPr>
          <p:nvPr>
            <p:ph type="body" idx="1"/>
          </p:nvPr>
        </p:nvSpPr>
        <p:spPr>
          <a:xfrm>
            <a:off x="560375" y="1503825"/>
            <a:ext cx="4669716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project is grounded in the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 architecture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foundation of today’s large language models (LLMs).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model design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was heavily influenced by the paper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“Attention is All You Need” (Vaswani et al., 2017)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Introduced the concept of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allowing models to understand relationships between words regardless of position.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applied these principles in our model’s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multi-head attention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loop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paper helped us understand how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 is built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how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transformers outperform RNNs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sequence tasks.</a:t>
            </a:r>
            <a:b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508;p60">
            <a:extLst>
              <a:ext uri="{FF2B5EF4-FFF2-40B4-BE49-F238E27FC236}">
                <a16:creationId xmlns:a16="http://schemas.microsoft.com/office/drawing/2014/main" id="{E33DAF25-6A3B-D8B7-7BCC-4A73208928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925" y="1089625"/>
            <a:ext cx="2002652" cy="318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691" y="779900"/>
            <a:ext cx="5604164" cy="358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Tokenization</a:t>
            </a:r>
            <a:endParaRPr/>
          </a:p>
        </p:txBody>
      </p:sp>
      <p:sp>
        <p:nvSpPr>
          <p:cNvPr id="554" name="Google Shape;554;p68"/>
          <p:cNvSpPr txBox="1">
            <a:spLocks noGrp="1"/>
          </p:cNvSpPr>
          <p:nvPr>
            <p:ph type="body" idx="1"/>
          </p:nvPr>
        </p:nvSpPr>
        <p:spPr>
          <a:xfrm>
            <a:off x="165995" y="1072034"/>
            <a:ext cx="4246678" cy="3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Transformer Model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Trained using a plain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.txt file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containing general Turkish jokes.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tokenizer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was created using </a:t>
            </a:r>
            <a:r>
              <a:rPr lang="en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SentencePiece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method: </a:t>
            </a:r>
            <a:r>
              <a:rPr lang="en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Byte Pair Encoding (BPE)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for breaking Turkish words into subword units.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 size was set to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 tokens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optimized for a small dataset.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tokenizer was saved as </a:t>
            </a:r>
            <a:r>
              <a:rPr lang="en" b="1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.model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b="1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.vocab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files, and reused during inference to ensure consistency.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Google Shape;566;p70" title="ChatGPT Image 10 May 2025 22_41_14.png">
            <a:extLst>
              <a:ext uri="{FF2B5EF4-FFF2-40B4-BE49-F238E27FC236}">
                <a16:creationId xmlns:a16="http://schemas.microsoft.com/office/drawing/2014/main" id="{9375D86B-696C-886A-C627-65965DAA3E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127" y="505690"/>
            <a:ext cx="3061855" cy="14605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66225CA-501B-FF66-AD95-10E52A3C22A7}"/>
              </a:ext>
            </a:extLst>
          </p:cNvPr>
          <p:cNvSpPr txBox="1"/>
          <p:nvPr/>
        </p:nvSpPr>
        <p:spPr>
          <a:xfrm>
            <a:off x="4572000" y="1966235"/>
            <a:ext cx="322118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Here is the </a:t>
            </a:r>
            <a:r>
              <a:rPr lang="en-US" sz="900" i="1" dirty="0" err="1"/>
              <a:t>subword</a:t>
            </a:r>
            <a:r>
              <a:rPr lang="en-US" sz="900" i="1" dirty="0"/>
              <a:t> tokenization visual you requested, showing how Turkish words are split and converted into token IDs using </a:t>
            </a:r>
            <a:r>
              <a:rPr lang="en-US" sz="900" i="1" dirty="0" err="1"/>
              <a:t>SentencePiece</a:t>
            </a:r>
            <a:r>
              <a:rPr lang="en-US" sz="900" i="1" dirty="0"/>
              <a:t>.</a:t>
            </a:r>
          </a:p>
          <a:p>
            <a:endParaRPr lang="tr-TR" dirty="0"/>
          </a:p>
        </p:txBody>
      </p:sp>
      <p:pic>
        <p:nvPicPr>
          <p:cNvPr id="1026" name="Picture 2" descr="Understanding Byte Pair Encoding (BPE) in Large Language Models">
            <a:extLst>
              <a:ext uri="{FF2B5EF4-FFF2-40B4-BE49-F238E27FC236}">
                <a16:creationId xmlns:a16="http://schemas.microsoft.com/office/drawing/2014/main" id="{63535DB6-5B84-54CB-F294-7180BBEE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1750"/>
            <a:ext cx="3006436" cy="188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>
          <a:extLst>
            <a:ext uri="{FF2B5EF4-FFF2-40B4-BE49-F238E27FC236}">
              <a16:creationId xmlns:a16="http://schemas.microsoft.com/office/drawing/2014/main" id="{616B4BE5-294B-DC48-ECDB-370C1684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>
            <a:extLst>
              <a:ext uri="{FF2B5EF4-FFF2-40B4-BE49-F238E27FC236}">
                <a16:creationId xmlns:a16="http://schemas.microsoft.com/office/drawing/2014/main" id="{4CD744CE-3A92-2936-3046-C65277A2F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Tokenization</a:t>
            </a:r>
            <a:endParaRPr/>
          </a:p>
        </p:txBody>
      </p:sp>
      <p:sp>
        <p:nvSpPr>
          <p:cNvPr id="554" name="Google Shape;554;p68">
            <a:extLst>
              <a:ext uri="{FF2B5EF4-FFF2-40B4-BE49-F238E27FC236}">
                <a16:creationId xmlns:a16="http://schemas.microsoft.com/office/drawing/2014/main" id="{000ADCD8-F46C-29E0-3077-69813A924D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994" y="1072033"/>
            <a:ext cx="8160587" cy="3626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Transformer Model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-T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</a:t>
            </a:r>
            <a:r>
              <a:rPr lang="tr-T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model: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" name="Resim 6" descr="metin, ekran görüntüsü, yazı tipi, çizg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9B19F25-381E-E77A-A6D3-97DBD493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956649"/>
            <a:ext cx="6110139" cy="2533835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CF72073F-EF0F-2653-2D83-54EAD8472602}"/>
              </a:ext>
            </a:extLst>
          </p:cNvPr>
          <p:cNvSpPr txBox="1"/>
          <p:nvPr/>
        </p:nvSpPr>
        <p:spPr>
          <a:xfrm>
            <a:off x="256024" y="4267200"/>
            <a:ext cx="5930031" cy="394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54771357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1757</Words>
  <Application>Microsoft Office PowerPoint</Application>
  <PresentationFormat>Ekran Gösterisi (16:9)</PresentationFormat>
  <Paragraphs>201</Paragraphs>
  <Slides>31</Slides>
  <Notes>31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45" baseType="lpstr">
      <vt:lpstr>Josefin Sans</vt:lpstr>
      <vt:lpstr>Montserrat</vt:lpstr>
      <vt:lpstr>Arial</vt:lpstr>
      <vt:lpstr>Lato</vt:lpstr>
      <vt:lpstr>Russo One</vt:lpstr>
      <vt:lpstr>Merriweather Light</vt:lpstr>
      <vt:lpstr>Open Sans</vt:lpstr>
      <vt:lpstr>Vidaloka</vt:lpstr>
      <vt:lpstr>Times New Roman</vt:lpstr>
      <vt:lpstr>Open Sans SemiBold</vt:lpstr>
      <vt:lpstr>Mako</vt:lpstr>
      <vt:lpstr>Roboto Mono</vt:lpstr>
      <vt:lpstr>Crimson Text</vt:lpstr>
      <vt:lpstr>Minimalist Business Slides XL by Slidesgo</vt:lpstr>
      <vt:lpstr>JOKE BOT MODEL &amp;FINE-TUNE MODEL</vt:lpstr>
      <vt:lpstr>Project Details </vt:lpstr>
      <vt:lpstr>Project Overview </vt:lpstr>
      <vt:lpstr>Project Overview</vt:lpstr>
      <vt:lpstr>PowerPoint Sunusu</vt:lpstr>
      <vt:lpstr>Transformer Theory - Inspired by: “Attention is All You Need”</vt:lpstr>
      <vt:lpstr>PowerPoint Sunusu</vt:lpstr>
      <vt:lpstr>Data &amp; Tokenization</vt:lpstr>
      <vt:lpstr>Data &amp; Tokenization</vt:lpstr>
      <vt:lpstr>Data &amp; Tokenization </vt:lpstr>
      <vt:lpstr>Data &amp; Tokenization </vt:lpstr>
      <vt:lpstr>Custom Transformer Model</vt:lpstr>
      <vt:lpstr>Custom Transformer Model</vt:lpstr>
      <vt:lpstr>Fine-tuned GPT-2 Model</vt:lpstr>
      <vt:lpstr>User Interfaces</vt:lpstr>
      <vt:lpstr>PowerPoint Sunusu</vt:lpstr>
      <vt:lpstr>ER &amp; Use Case Diagrams</vt:lpstr>
      <vt:lpstr>User Interfaces </vt:lpstr>
      <vt:lpstr>Testing &amp; Evaluation</vt:lpstr>
      <vt:lpstr>Testing &amp; Evaluation </vt:lpstr>
      <vt:lpstr>Model Output Comparison</vt:lpstr>
      <vt:lpstr>PowerPoint Sunusu</vt:lpstr>
      <vt:lpstr>Deployment</vt:lpstr>
      <vt:lpstr>PowerPoint Sunusu</vt:lpstr>
      <vt:lpstr>Risk Management</vt:lpstr>
      <vt:lpstr>Project Management Tools </vt:lpstr>
      <vt:lpstr>PowerPoint Sunusu</vt:lpstr>
      <vt:lpstr>Sprint Breakdown &amp; Tasks</vt:lpstr>
      <vt:lpstr>Sprint Breakdown &amp; Tasks</vt:lpstr>
      <vt:lpstr>PowerPoint Sunusu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Enes Şen</cp:lastModifiedBy>
  <cp:revision>3</cp:revision>
  <dcterms:modified xsi:type="dcterms:W3CDTF">2025-05-11T07:33:05Z</dcterms:modified>
</cp:coreProperties>
</file>